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86" r:id="rId2"/>
    <p:sldId id="372" r:id="rId3"/>
    <p:sldId id="373" r:id="rId4"/>
    <p:sldId id="380" r:id="rId5"/>
    <p:sldId id="374" r:id="rId6"/>
    <p:sldId id="377" r:id="rId7"/>
    <p:sldId id="381" r:id="rId8"/>
    <p:sldId id="375" r:id="rId9"/>
    <p:sldId id="378" r:id="rId10"/>
    <p:sldId id="379" r:id="rId11"/>
    <p:sldId id="383" r:id="rId12"/>
    <p:sldId id="384" r:id="rId13"/>
    <p:sldId id="382" r:id="rId14"/>
    <p:sldId id="376" r:id="rId15"/>
    <p:sldId id="385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51" autoAdjust="0"/>
  </p:normalViewPr>
  <p:slideViewPr>
    <p:cSldViewPr snapToGrid="0">
      <p:cViewPr>
        <p:scale>
          <a:sx n="70" d="100"/>
          <a:sy n="70" d="100"/>
        </p:scale>
        <p:origin x="88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47E17-F940-4DF7-B649-2D88079B2629}" type="datetimeFigureOut">
              <a:rPr lang="en-GB" smtClean="0"/>
              <a:t>30/06/2024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5845-3B2D-43EE-BFE7-64BC3A25DF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9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Az első ciklusban 5 támogatottja volt az ösztöndíjnak, akik már mind sikeresen végeztek), a másodikban pedig 12. Eddig az ösztöndíj támogatásával 16 db Q1 cikk megjelent vagy fogadták el közlésre, elkészült 3 monográfia, és 15 további publikáció lett már beadva vagy elfogadva.</a:t>
            </a:r>
            <a:endParaRPr lang="en-GB" dirty="0"/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55845-3B2D-43EE-BFE7-64BC3A25DF5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2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3 éve indult programban összesen 60 kolléga vett részt (PhD-hallgatótól egyetemi tanárig). A haladó 2.0 verzión 30 fő vett részt. A program hasznosságát jól jelzi, hogy annak olyan kollégák is, akik a </a:t>
            </a:r>
            <a:r>
              <a:rPr lang="hu-HU" dirty="0" err="1"/>
              <a:t>masterclass-szal</a:t>
            </a:r>
            <a:r>
              <a:rPr lang="hu-HU" dirty="0"/>
              <a:t> együtt már 3 alkalommal vettek részt.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55845-3B2D-43EE-BFE7-64BC3A25DF5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4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19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364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5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0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567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31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96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27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0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19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282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FF060-3786-40DD-8AE4-F6ED6B07EAD5}" type="datetimeFigureOut">
              <a:rPr lang="hu-HU" smtClean="0"/>
              <a:t>2024. 06. 30.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41A1-642F-4867-B4BF-61B37C0B0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75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14363" y="274637"/>
            <a:ext cx="10944225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hu-HU" altLang="hu-HU" sz="3600" dirty="0">
                <a:latin typeface="Century Gothic" panose="020B0502020202020204" pitchFamily="34" charset="0"/>
              </a:rPr>
              <a:t>5. munkacsoport: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6000" dirty="0">
                <a:solidFill>
                  <a:srgbClr val="C00000"/>
                </a:solidFill>
                <a:latin typeface="Century Gothic" panose="020B0502020202020204" pitchFamily="34" charset="0"/>
              </a:rPr>
              <a:t>Családbarát BME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60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latin typeface="Century Gothic" panose="020B0502020202020204" pitchFamily="34" charset="0"/>
              </a:rPr>
              <a:t>Toldy Andrea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altLang="hu-HU" sz="2000" dirty="0">
                <a:latin typeface="Century Gothic" panose="020B0502020202020204" pitchFamily="34" charset="0"/>
              </a:rPr>
              <a:t>egyetemi tanár, GPK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altLang="hu-HU" sz="2000" dirty="0">
                <a:latin typeface="Century Gothic" panose="020B0502020202020204" pitchFamily="34" charset="0"/>
              </a:rPr>
              <a:t>atoldy@edu.bme.hu</a:t>
            </a:r>
          </a:p>
          <a:p>
            <a:pPr algn="ctr" eaLnBrk="1" hangingPunct="1">
              <a:lnSpc>
                <a:spcPct val="100000"/>
              </a:lnSpc>
              <a:spcBef>
                <a:spcPts val="3000"/>
              </a:spcBef>
              <a:buFontTx/>
              <a:buNone/>
            </a:pPr>
            <a:r>
              <a:rPr lang="hu-HU" altLang="hu-HU" sz="2400" dirty="0" err="1">
                <a:latin typeface="Century Gothic" panose="020B0502020202020204" pitchFamily="34" charset="0"/>
              </a:rPr>
              <a:t>Bagi</a:t>
            </a:r>
            <a:r>
              <a:rPr lang="hu-HU" altLang="hu-HU" sz="2400" dirty="0">
                <a:latin typeface="Century Gothic" panose="020B0502020202020204" pitchFamily="34" charset="0"/>
              </a:rPr>
              <a:t> K. (ÉMK), </a:t>
            </a:r>
            <a:r>
              <a:rPr lang="hu-HU" altLang="hu-HU" sz="2400" dirty="0" err="1">
                <a:latin typeface="Century Gothic" panose="020B0502020202020204" pitchFamily="34" charset="0"/>
              </a:rPr>
              <a:t>Séllei</a:t>
            </a:r>
            <a:r>
              <a:rPr lang="hu-HU" altLang="hu-HU" sz="2400" dirty="0">
                <a:latin typeface="Century Gothic" panose="020B0502020202020204" pitchFamily="34" charset="0"/>
              </a:rPr>
              <a:t> B. (GTK), Lógó E. (GTK), </a:t>
            </a:r>
            <a:r>
              <a:rPr lang="hu-HU" altLang="hu-HU" sz="2400" dirty="0" err="1">
                <a:latin typeface="Century Gothic" panose="020B0502020202020204" pitchFamily="34" charset="0"/>
              </a:rPr>
              <a:t>Marótzy</a:t>
            </a:r>
            <a:r>
              <a:rPr lang="hu-HU" altLang="hu-HU" sz="2400" dirty="0">
                <a:latin typeface="Century Gothic" panose="020B0502020202020204" pitchFamily="34" charset="0"/>
              </a:rPr>
              <a:t> K. (ÉPK)</a:t>
            </a:r>
            <a:endParaRPr lang="en-GB" altLang="hu-HU" sz="2400" dirty="0">
              <a:latin typeface="Century Gothic" panose="020B0502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B3716DBE-B80B-41A9-B9CC-945FA3DEB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3"/>
    </mc:Choice>
    <mc:Fallback xmlns="">
      <p:transition spd="slow" advTm="1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5.3 Családbarát Közösség Tér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189421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</a:t>
            </a:r>
            <a:r>
              <a:rPr lang="hu-HU" altLang="hu-HU" sz="2400" dirty="0">
                <a:latin typeface="Century Gothic" panose="020B0502020202020204" pitchFamily="34" charset="0"/>
              </a:rPr>
              <a:t> Ünnepélyes átadás 2023. szeptember 12-én a Műszakváltó héten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174136" y="6372225"/>
            <a:ext cx="90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 / 15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6AC223B-F6A3-40C9-8036-C1068A0C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" y="2266950"/>
            <a:ext cx="11953875" cy="410527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1E6881A-8753-4C50-9118-ED3A384DF8BE}"/>
              </a:ext>
            </a:extLst>
          </p:cNvPr>
          <p:cNvSpPr txBox="1"/>
          <p:nvPr/>
        </p:nvSpPr>
        <p:spPr>
          <a:xfrm>
            <a:off x="623888" y="6412709"/>
            <a:ext cx="9307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https://www.bme.hu/hirek/20230912/Csaladbarat_kozossegi_ter_letesult_a_Muegyetemen</a:t>
            </a:r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B425D4DB-BB3E-4521-A914-64273F235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3"/>
    </mc:Choice>
    <mc:Fallback xmlns="">
      <p:transition spd="slow" advTm="3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5.3 Családbarát Közösség Tér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189421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Kiépítésre került egyetemi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belépőkártyás rendszer.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Elkészült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házirend</a:t>
            </a:r>
            <a:r>
              <a:rPr lang="hu-HU" altLang="hu-HU" sz="2400" dirty="0">
                <a:latin typeface="Century Gothic" panose="020B0502020202020204" pitchFamily="34" charset="0"/>
              </a:rPr>
              <a:t> és mellékletei, valamint a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regisztrációs űrlap</a:t>
            </a:r>
            <a:r>
              <a:rPr lang="hu-HU" altLang="hu-HU" sz="2400" dirty="0">
                <a:latin typeface="Century Gothic" panose="020B0502020202020204" pitchFamily="34" charset="0"/>
              </a:rPr>
              <a:t>. Egyszeri regisztrációt követően a BME-s belépőkártyával lehet használni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Elkészült a Családbarát közösségi tér aloldala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BME honlapján</a:t>
            </a:r>
            <a:r>
              <a:rPr lang="hu-HU" altLang="hu-HU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Létrehoztuk a BME Családbarát Közösségi Tér </a:t>
            </a:r>
            <a:r>
              <a:rPr lang="hu-HU" altLang="hu-HU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Teams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-csoportot</a:t>
            </a:r>
            <a:r>
              <a:rPr lang="hu-HU" altLang="hu-HU" sz="2400" dirty="0">
                <a:latin typeface="Century Gothic" panose="020B0502020202020204" pitchFamily="34" charset="0"/>
              </a:rPr>
              <a:t> az információáramlás elősegítésére, teremfoglalási rendszerrel.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Továbbá létrehoztuk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jatszohaz@bme.hu </a:t>
            </a:r>
            <a:r>
              <a:rPr lang="hu-HU" altLang="hu-HU" sz="2400" dirty="0">
                <a:latin typeface="Century Gothic" panose="020B0502020202020204" pitchFamily="34" charset="0"/>
              </a:rPr>
              <a:t>email címet.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A 2023 júniusában beadott Családbarát Munkahely pályázat sikeres volt.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2023. évi Családokért Díjat </a:t>
            </a:r>
            <a:r>
              <a:rPr lang="hu-HU" altLang="hu-HU" sz="2400" dirty="0">
                <a:latin typeface="Century Gothic" panose="020B0502020202020204" pitchFamily="34" charset="0"/>
              </a:rPr>
              <a:t>és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Családbarát Munkahely Díjat </a:t>
            </a:r>
            <a:r>
              <a:rPr lang="hu-HU" altLang="hu-HU" sz="2400" dirty="0">
                <a:latin typeface="Century Gothic" panose="020B0502020202020204" pitchFamily="34" charset="0"/>
              </a:rPr>
              <a:t>Czigány Tibor, a BME rektora és </a:t>
            </a:r>
            <a:r>
              <a:rPr lang="hu-HU" altLang="hu-HU" sz="2400" dirty="0" err="1">
                <a:latin typeface="Century Gothic" panose="020B0502020202020204" pitchFamily="34" charset="0"/>
              </a:rPr>
              <a:t>Várterész</a:t>
            </a:r>
            <a:r>
              <a:rPr lang="hu-HU" altLang="hu-HU" sz="2400" dirty="0">
                <a:latin typeface="Century Gothic" panose="020B0502020202020204" pitchFamily="34" charset="0"/>
              </a:rPr>
              <a:t> Flóra, a rektor kabinet ügyvivő szakértője vette át a Várkert Bazárban 2023 októberében.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179629" y="6372225"/>
            <a:ext cx="87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11 / 15</a:t>
            </a:r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456F43D6-C728-42AC-AFA6-CFDFE441B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9"/>
    </mc:Choice>
    <mc:Fallback xmlns="">
      <p:transition spd="slow" advTm="7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5.3 Családbarát Közösség Tér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9" y="1562100"/>
            <a:ext cx="5594710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2024 januárjában hétfői napokon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nyílt napot </a:t>
            </a:r>
            <a:r>
              <a:rPr lang="hu-HU" altLang="hu-HU" sz="2400" dirty="0">
                <a:latin typeface="Century Gothic" panose="020B0502020202020204" pitchFamily="34" charset="0"/>
              </a:rPr>
              <a:t>tartottunk, ahol az érdeklődők megtekinthették a létesítményt, illetve számos további játékadományt hoztak be a műegyetemi szülők.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2024. február 16. péntek délután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zenés-kreatív délutánt </a:t>
            </a:r>
            <a:r>
              <a:rPr lang="hu-HU" altLang="hu-HU" sz="2400" dirty="0">
                <a:latin typeface="Century Gothic" panose="020B0502020202020204" pitchFamily="34" charset="0"/>
              </a:rPr>
              <a:t>szerveztünk a Még </a:t>
            </a:r>
            <a:r>
              <a:rPr lang="hu-HU" altLang="hu-HU" sz="2400" dirty="0" err="1">
                <a:latin typeface="Century Gothic" panose="020B0502020202020204" pitchFamily="34" charset="0"/>
              </a:rPr>
              <a:t>töbBMEsét</a:t>
            </a:r>
            <a:r>
              <a:rPr lang="hu-HU" altLang="hu-HU" sz="2400" dirty="0">
                <a:latin typeface="Century Gothic" panose="020B0502020202020204" pitchFamily="34" charset="0"/>
              </a:rPr>
              <a:t> Alapítvány Óvodája és Bölcsődéje gitáros programjával.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endParaRPr lang="hu-HU" altLang="hu-HU" sz="2400" dirty="0">
              <a:latin typeface="Century Gothic" panose="020B0502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157857" y="6372225"/>
            <a:ext cx="9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12 / 15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BF38818-F7E7-4752-B5FB-CA895A3BC7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98" y="1626033"/>
            <a:ext cx="5731510" cy="396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15F5B8B9-00CB-4313-9CEC-B2EE26689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0"/>
    </mc:Choice>
    <mc:Fallback xmlns="">
      <p:transition spd="slow" advTm="4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</a:t>
            </a: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munkacsoport eredményei:</a:t>
            </a:r>
            <a:endParaRPr kumimoji="0" lang="en-GB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2430501"/>
            <a:ext cx="11189421" cy="39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.1. Vissza a </a:t>
            </a: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Tudományba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.2. Életpályatervezés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.3. Családbarát Közösség Tér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.4. Egyebek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623888" y="4181936"/>
            <a:ext cx="7053261" cy="440218"/>
          </a:xfrm>
          <a:prstGeom prst="roundRect">
            <a:avLst>
              <a:gd name="adj" fmla="val 4035"/>
            </a:avLst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168743" y="6372225"/>
            <a:ext cx="88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/ 15</a:t>
            </a:r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96F14265-9566-43F4-A6D1-BC0CCFF4C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6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"/>
    </mc:Choice>
    <mc:Fallback xmlns=""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5.4 Egyebek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189421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Április 17-én megrendezésre került IV. Családbarát Egyetemi jó gyakorlat megosztó workshop a Pécsi Eszter teremben, ahol a BME megkapja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Családbarát Hely tanúsító védjegyet</a:t>
            </a:r>
            <a:r>
              <a:rPr lang="hu-HU" altLang="hu-HU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Bátorfi Réka (VIK) vezetésével 2024 május 24-én délutánra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BME gyereknapot </a:t>
            </a:r>
            <a:r>
              <a:rPr lang="hu-HU" altLang="hu-HU" sz="2400" dirty="0">
                <a:latin typeface="Century Gothic" panose="020B0502020202020204" pitchFamily="34" charset="0"/>
              </a:rPr>
              <a:t>szervezünk.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Tamási Andrea </a:t>
            </a:r>
            <a:r>
              <a:rPr lang="hu-HU" altLang="hu-HU" sz="2400" dirty="0" err="1">
                <a:latin typeface="Century Gothic" panose="020B0502020202020204" pitchFamily="34" charset="0"/>
              </a:rPr>
              <a:t>coach</a:t>
            </a:r>
            <a:r>
              <a:rPr lang="hu-HU" altLang="hu-HU" sz="2400" dirty="0">
                <a:latin typeface="Century Gothic" panose="020B0502020202020204" pitchFamily="34" charset="0"/>
              </a:rPr>
              <a:t> pro </a:t>
            </a:r>
            <a:r>
              <a:rPr lang="hu-HU" altLang="hu-HU" sz="2400" dirty="0" err="1">
                <a:latin typeface="Century Gothic" panose="020B0502020202020204" pitchFamily="34" charset="0"/>
              </a:rPr>
              <a:t>bono</a:t>
            </a:r>
            <a:r>
              <a:rPr lang="hu-HU" altLang="hu-HU" sz="2400" dirty="0">
                <a:latin typeface="Century Gothic" panose="020B0502020202020204" pitchFamily="34" charset="0"/>
              </a:rPr>
              <a:t> tart két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női vezetőképességi tréninget</a:t>
            </a:r>
            <a:r>
              <a:rPr lang="hu-HU" altLang="hu-HU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Symbol" panose="05050102010706020507" pitchFamily="18" charset="2"/>
              <a:buChar char="®"/>
            </a:pPr>
            <a:r>
              <a:rPr lang="hu-HU" altLang="hu-HU" sz="2400" u="sng" dirty="0">
                <a:latin typeface="Century Gothic" panose="020B0502020202020204" pitchFamily="34" charset="0"/>
                <a:sym typeface="Symbol" panose="05050102010706020507" pitchFamily="18" charset="2"/>
              </a:rPr>
              <a:t>Hogyan tovább: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Symbol" panose="05050102010706020507" pitchFamily="18" charset="2"/>
              <a:buChar char="®"/>
            </a:pPr>
            <a:r>
              <a:rPr lang="hu-HU" altLang="hu-HU" dirty="0">
                <a:latin typeface="Century Gothic" panose="020B0502020202020204" pitchFamily="34" charset="0"/>
                <a:sym typeface="Symbol" panose="05050102010706020507" pitchFamily="18" charset="2"/>
              </a:rPr>
              <a:t>baba-mama-papa klub szervezése</a:t>
            </a:r>
          </a:p>
          <a:p>
            <a:pPr marL="1028700" lvl="1" indent="-342900">
              <a:lnSpc>
                <a:spcPct val="100000"/>
              </a:lnSpc>
              <a:spcBef>
                <a:spcPts val="1800"/>
              </a:spcBef>
              <a:buFont typeface="Symbol" panose="05050102010706020507" pitchFamily="18" charset="2"/>
              <a:buChar char="®"/>
            </a:pPr>
            <a:r>
              <a:rPr lang="hu-HU" altLang="hu-HU" dirty="0">
                <a:latin typeface="Century Gothic" panose="020B0502020202020204" pitchFamily="34" charset="0"/>
                <a:sym typeface="Symbol" panose="05050102010706020507" pitchFamily="18" charset="2"/>
              </a:rPr>
              <a:t>fizetős tábor szervezése az iskolai szünetekre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endParaRPr lang="hu-HU" altLang="hu-HU" sz="2400" dirty="0">
              <a:latin typeface="Century Gothic" panose="020B0502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170444" y="6372225"/>
            <a:ext cx="88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14 / 15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887FA85-BE9D-4144-AFDF-6835BD85D1B4}"/>
              </a:ext>
            </a:extLst>
          </p:cNvPr>
          <p:cNvSpPr txBox="1"/>
          <p:nvPr/>
        </p:nvSpPr>
        <p:spPr>
          <a:xfrm>
            <a:off x="731044" y="6403003"/>
            <a:ext cx="1043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1600" i="1" dirty="0">
                <a:latin typeface="Century Gothic" panose="020B0502020202020204" pitchFamily="34" charset="0"/>
              </a:rPr>
              <a:t>https://www.bme.hu/hirek/20240419/Most_mar_vedjegy_is_tanusitja_hogy_a_BME_csaladbarat_hely</a:t>
            </a:r>
          </a:p>
        </p:txBody>
      </p:sp>
      <p:pic>
        <p:nvPicPr>
          <p:cNvPr id="13" name="Hang 12">
            <a:hlinkClick r:id="" action="ppaction://media"/>
            <a:extLst>
              <a:ext uri="{FF2B5EF4-FFF2-40B4-BE49-F238E27FC236}">
                <a16:creationId xmlns:a16="http://schemas.microsoft.com/office/drawing/2014/main" id="{5141185E-B4A7-42DB-9928-72249AF6E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6"/>
    </mc:Choice>
    <mc:Fallback xmlns="">
      <p:transition spd="slow" advTm="8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14363" y="274637"/>
            <a:ext cx="10944225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4800" dirty="0">
                <a:solidFill>
                  <a:srgbClr val="C00000"/>
                </a:solidFill>
                <a:latin typeface="Century Gothic" panose="020B0502020202020204" pitchFamily="34" charset="0"/>
              </a:rPr>
              <a:t>Köszönöm a figyelmet!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atoldy@edu.bme.hu</a:t>
            </a:r>
            <a:endParaRPr lang="en-GB" altLang="hu-HU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34C8CA37-616B-4335-8BC1-65B4C9518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3"/>
    </mc:Choice>
    <mc:Fallback xmlns="">
      <p:transition spd="slow" advTm="2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</a:t>
            </a: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munkacsoport eredményei:</a:t>
            </a:r>
            <a:endParaRPr kumimoji="0" lang="en-GB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2430501"/>
            <a:ext cx="11189421" cy="39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.1. Vissza a </a:t>
            </a: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Tudományba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.2. Életpályatervezés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.3. Családbarát Közösség Tér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.4. Egyebek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623889" y="2415157"/>
            <a:ext cx="7053261" cy="440218"/>
          </a:xfrm>
          <a:prstGeom prst="roundRect">
            <a:avLst>
              <a:gd name="adj" fmla="val 4035"/>
            </a:avLst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15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F7815D82-B05F-4B20-9A3E-8695E01820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6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8"/>
    </mc:Choice>
    <mc:Fallback xmlns="">
      <p:transition spd="slow" advTm="1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/>
              </a:rPr>
              <a:t>5.1 Vissza a Tudományba!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189421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gyermekgondozási karrierszünetről visszatért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főállású oktatók és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gyermekgondozási távolléten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lévő BME közalkalmazottak pályázhatnak. 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 A támogatás összege havi bruttó 85.000.- Ft, formája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ösztöndíj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, amelyet a sikeres pályázók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12 hónapon át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kapnak. 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 2024-től magas színvonalú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publikációk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mellett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alkotások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készítésével is lehet jelentkezni, így az építész alkotóművészek előtt is megnyílt ez a lehetőség.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 Az ösztöndíjasok munkaterv szerinti haladását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mentor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segíti. 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 Az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ösztöndíjasok találkozása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az ösztöndíjas időszak </a:t>
            </a:r>
            <a:r>
              <a:rPr lang="hu-HU" altLang="hu-HU" sz="2400" dirty="0" err="1">
                <a:latin typeface="Century Gothic" panose="020B0502020202020204" pitchFamily="34" charset="0"/>
                <a:sym typeface="Symbol" panose="05050102010706020507" pitchFamily="18" charset="2"/>
              </a:rPr>
              <a:t>Séllei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Beatrix szervezésében.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mentorok rendszeres találkozása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Lógó Emma irányításával.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b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</a:br>
            <a:r>
              <a:rPr lang="hu-HU" altLang="hu-HU" sz="1600" i="1" dirty="0">
                <a:latin typeface="Century Gothic" panose="020B0502020202020204" pitchFamily="34" charset="0"/>
                <a:sym typeface="Symbol" panose="05050102010706020507" pitchFamily="18" charset="2"/>
              </a:rPr>
              <a:t>https://www.bme.hu/hirek/20230911/Mindenkinek_fontos_a_szemelyes_torodes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24470" y="6373591"/>
            <a:ext cx="85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 / 15</a:t>
            </a:r>
          </a:p>
        </p:txBody>
      </p:sp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CC1431CE-7B21-4CAB-B2C0-185D6AB9D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0"/>
    </mc:Choice>
    <mc:Fallback xmlns="">
      <p:transition spd="slow" advTm="9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</a:t>
            </a: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munkacsoport eredményei:</a:t>
            </a:r>
            <a:endParaRPr kumimoji="0" lang="en-GB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2430501"/>
            <a:ext cx="11189421" cy="39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.1. Vissza a </a:t>
            </a: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Tudományba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.2. Életpályatervezés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.3. Családbarát Közösség Tér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.4. Egyebek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623888" y="2988782"/>
            <a:ext cx="7053261" cy="440218"/>
          </a:xfrm>
          <a:prstGeom prst="roundRect">
            <a:avLst>
              <a:gd name="adj" fmla="val 4035"/>
            </a:avLst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/ 15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517CCE00-F05B-4AC4-BCFF-E7B3658CDC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8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4"/>
    </mc:Choice>
    <mc:Fallback xmlns="">
      <p:transition spd="slow" advTm="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5.2 Életpályatervezés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4347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 err="1">
                <a:latin typeface="Century Gothic" panose="020B0502020202020204" pitchFamily="34" charset="0"/>
                <a:sym typeface="Symbol" panose="05050102010706020507" pitchFamily="18" charset="2"/>
              </a:rPr>
              <a:t>Séllei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Beatrix és Lógó Emma vezetésével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kezdő és haladó            életpályatervezési kurzusok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valósultak meg.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A kurzus során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5 alkalommal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tartott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4 órás workshopok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, heti rendszerességű otthoni feladatok és egy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egyéni záró </a:t>
            </a:r>
            <a:r>
              <a:rPr lang="hu-HU" altLang="hu-HU" sz="2400" dirty="0" err="1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coaching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segítségével tervezhették meg a jövőjüket tudatosabban a résztvevők.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Helyzetképet kaptak a karrierjükről, megkereshették a számukra ideális </a:t>
            </a:r>
            <a:r>
              <a:rPr lang="hu-HU" altLang="hu-HU" sz="2400" dirty="0" err="1">
                <a:latin typeface="Century Gothic" panose="020B0502020202020204" pitchFamily="34" charset="0"/>
                <a:sym typeface="Symbol" panose="05050102010706020507" pitchFamily="18" charset="2"/>
              </a:rPr>
              <a:t>karrierut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(</a:t>
            </a:r>
            <a:r>
              <a:rPr lang="hu-HU" altLang="hu-HU" sz="2400" dirty="0" err="1">
                <a:latin typeface="Century Gothic" panose="020B0502020202020204" pitchFamily="34" charset="0"/>
                <a:sym typeface="Symbol" panose="05050102010706020507" pitchFamily="18" charset="2"/>
              </a:rPr>
              <a:t>ak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)</a:t>
            </a:r>
            <a:r>
              <a:rPr lang="hu-HU" altLang="hu-HU" sz="2400" dirty="0" err="1">
                <a:latin typeface="Century Gothic" panose="020B0502020202020204" pitchFamily="34" charset="0"/>
                <a:sym typeface="Symbol" panose="05050102010706020507" pitchFamily="18" charset="2"/>
              </a:rPr>
              <a:t>at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,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élő könyvtár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keretében sikeres BME-s oktatókkal és kutatókkal találkozhattak, rugalmasságot és hatékony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időmenedzsmentet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 tanultak, fókuszba helyezték az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önmenedzsmentet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, és szó volt arról, hogy a sikerek mellett hogyan lehet megőrizni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lelki egészséget 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is.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Kapcsolódó programként 2024. március 8-án megrendezésre került az első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Élő könyvtár középiskolás lányoknak</a:t>
            </a: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.</a:t>
            </a:r>
            <a:endParaRPr lang="hu-HU" altLang="hu-HU" sz="1600" i="1" dirty="0">
              <a:latin typeface="Century Gothic" panose="020B0502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 / 15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F9E729C-13C6-4991-B805-2A11072CAF89}"/>
              </a:ext>
            </a:extLst>
          </p:cNvPr>
          <p:cNvSpPr txBox="1"/>
          <p:nvPr/>
        </p:nvSpPr>
        <p:spPr>
          <a:xfrm>
            <a:off x="623887" y="6372225"/>
            <a:ext cx="91623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Symbol" panose="05050102010706020507" pitchFamily="18" charset="2"/>
              </a:rPr>
              <a:t>https://www.bme.hu/hirek/20240314/Betekintes_a_mernoknok_mindennapjaiba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40BF0797-1D02-4A97-96B3-F59C6AAC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51"/>
    </mc:Choice>
    <mc:Fallback xmlns="">
      <p:transition spd="slow" advTm="6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5.2 Életpályatervezés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 / 15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C642339-1AE9-4290-B1E4-4083C42C9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2" y="1353705"/>
            <a:ext cx="4000500" cy="2667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F3D551D-BBE3-4415-8470-2A4C2AEC8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56" y="1350405"/>
            <a:ext cx="4000500" cy="2667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32C0BA4-FFC1-421D-A6EA-0FF0AC591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2" y="4074557"/>
            <a:ext cx="4000500" cy="2667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ED72160-796C-4352-9F84-53A3B1F84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56" y="4074557"/>
            <a:ext cx="4000500" cy="266700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39139C32-1426-4572-A0D2-8479361B7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1"/>
    </mc:Choice>
    <mc:Fallback xmlns="">
      <p:transition spd="slow" advTm="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</a:t>
            </a: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munkacsoport eredményei:</a:t>
            </a:r>
            <a:endParaRPr kumimoji="0" lang="en-GB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2430501"/>
            <a:ext cx="11189421" cy="39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.1. Vissza a </a:t>
            </a:r>
            <a:r>
              <a:rPr lang="hu-HU" altLang="hu-HU" sz="2400" dirty="0">
                <a:solidFill>
                  <a:prstClr val="black"/>
                </a:solidFill>
                <a:latin typeface="Century Gothic"/>
              </a:rPr>
              <a:t>Tudományba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.2. Életpályatervezés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.3. Családbarát Közösség Tér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altLang="hu-HU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.4. Egyebek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623888" y="3609268"/>
            <a:ext cx="7053261" cy="440218"/>
          </a:xfrm>
          <a:prstGeom prst="roundRect">
            <a:avLst>
              <a:gd name="adj" fmla="val 4035"/>
            </a:avLst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/ 15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BAA2173C-EFEE-4BB6-AB5D-A120B69B3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8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"/>
    </mc:Choice>
    <mc:Fallback xmlns="">
      <p:transition spd="slow" advTm="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610D5071-C195-4473-BBBC-B5AFA5BE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4" y="1918343"/>
            <a:ext cx="5749372" cy="3328274"/>
          </a:xfrm>
          <a:prstGeom prst="rect">
            <a:avLst/>
          </a:prstGeom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5.3 Családbarát Közösség Tér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8 / 15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87A61AE-620D-4221-AE39-1A61F020DA8C}"/>
              </a:ext>
            </a:extLst>
          </p:cNvPr>
          <p:cNvSpPr txBox="1"/>
          <p:nvPr/>
        </p:nvSpPr>
        <p:spPr>
          <a:xfrm>
            <a:off x="623888" y="6403003"/>
            <a:ext cx="10214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https://tehetsegtanacs.bme.hu/wp</a:t>
            </a:r>
            <a:r>
              <a:rPr lang="hu-HU" sz="1600" i="1" dirty="0">
                <a:latin typeface="Century Gothic" panose="020B0502020202020204" pitchFamily="34" charset="0"/>
              </a:rPr>
              <a:t>-</a:t>
            </a:r>
            <a:r>
              <a:rPr lang="en-GB" sz="1600" i="1" dirty="0">
                <a:latin typeface="Century Gothic" panose="020B0502020202020204" pitchFamily="34" charset="0"/>
              </a:rPr>
              <a:t>content/uploads/2023/12/kisgyerekes_kerdoiv_kiertekelese.pdf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39386CB-00DC-4575-9A06-8A4F89063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7" y="2492172"/>
            <a:ext cx="6104709" cy="2577371"/>
          </a:xfrm>
          <a:prstGeom prst="rect">
            <a:avLst/>
          </a:prstGeom>
        </p:spPr>
      </p:pic>
      <p:sp>
        <p:nvSpPr>
          <p:cNvPr id="8" name="Título 3"/>
          <p:cNvSpPr txBox="1">
            <a:spLocks/>
          </p:cNvSpPr>
          <p:nvPr/>
        </p:nvSpPr>
        <p:spPr bwMode="auto">
          <a:xfrm>
            <a:off x="623887" y="1560734"/>
            <a:ext cx="11189421" cy="7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  <a:sym typeface="Symbol" panose="05050102010706020507" pitchFamily="18" charset="2"/>
              </a:rPr>
              <a:t></a:t>
            </a:r>
            <a:r>
              <a:rPr lang="hu-HU" altLang="hu-HU" sz="2400" dirty="0">
                <a:latin typeface="Century Gothic" panose="020B0502020202020204" pitchFamily="34" charset="0"/>
              </a:rPr>
              <a:t> Kezdetek: Tehetségsegítő Tanács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helyzetfelmérése</a:t>
            </a:r>
            <a:r>
              <a:rPr lang="hu-HU" altLang="hu-HU" sz="2400" dirty="0">
                <a:latin typeface="Century Gothic" panose="020B0502020202020204" pitchFamily="34" charset="0"/>
              </a:rPr>
              <a:t> (2021) és fókuszcsoportos beszélgetések		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9716F94-13E6-4F3D-B857-7EF7D5CE93F0}"/>
              </a:ext>
            </a:extLst>
          </p:cNvPr>
          <p:cNvSpPr txBox="1"/>
          <p:nvPr/>
        </p:nvSpPr>
        <p:spPr>
          <a:xfrm>
            <a:off x="623887" y="5341277"/>
            <a:ext cx="114347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gyermekkel rendelkező szülők aránya </a:t>
            </a:r>
            <a:r>
              <a:rPr lang="hu-HU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BME összes alkalmazottja körében 2022-ben </a:t>
            </a:r>
            <a:r>
              <a:rPr lang="hu-HU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37,5%</a:t>
            </a:r>
            <a:r>
              <a:rPr lang="hu-HU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volt; </a:t>
            </a:r>
            <a:r>
              <a:rPr lang="hu-HU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műegyetemi gyermekek száma 1677</a:t>
            </a:r>
            <a:r>
              <a:rPr lang="hu-HU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melyek közül </a:t>
            </a:r>
          </a:p>
          <a:p>
            <a:r>
              <a:rPr lang="hu-HU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277 0-3 év közötti, 363 3-7 év közötti, 683 pedig 7-14 év közötti.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13" name="Hang 12">
            <a:hlinkClick r:id="" action="ppaction://media"/>
            <a:extLst>
              <a:ext uri="{FF2B5EF4-FFF2-40B4-BE49-F238E27FC236}">
                <a16:creationId xmlns:a16="http://schemas.microsoft.com/office/drawing/2014/main" id="{65F85C0E-60A0-40D1-81B9-91E110986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9"/>
    </mc:Choice>
    <mc:Fallback xmlns="">
      <p:transition spd="slow" advTm="6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623888" y="274638"/>
            <a:ext cx="1094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5.3 Családbarát Közösség Tér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23888" y="1562100"/>
            <a:ext cx="11189421" cy="48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A Tehetségsegítő Tanács, a BME GEP csoport és az Esélyegyenlőségi Bizottság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egyeztetéseket</a:t>
            </a:r>
            <a:r>
              <a:rPr lang="hu-HU" altLang="hu-HU" sz="2400" dirty="0">
                <a:latin typeface="Century Gothic" panose="020B0502020202020204" pitchFamily="34" charset="0"/>
              </a:rPr>
              <a:t> folytatott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BME vezetőségével</a:t>
            </a:r>
            <a:r>
              <a:rPr lang="hu-HU" altLang="hu-HU" sz="2400" dirty="0">
                <a:latin typeface="Century Gothic" panose="020B0502020202020204" pitchFamily="34" charset="0"/>
              </a:rPr>
              <a:t>, akik teljes mértékben támogatták a  családbarát közösségi tér létrehozását, és kijelölték a BME E épületének a földszintjét a megvalósítás helyszínéül.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A Létesítménygazdálkodási Igazgatóság munkatársa elkészítette a létesítmény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tervrajzát</a:t>
            </a:r>
            <a:r>
              <a:rPr lang="hu-HU" altLang="hu-HU" sz="2400" dirty="0">
                <a:latin typeface="Century Gothic" panose="020B0502020202020204" pitchFamily="34" charset="0"/>
              </a:rPr>
              <a:t> és a műszaki kiírást.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A BME Jogi Osztály felvette a kapcsolatot a Népegészségügyi Hivatallal, amely 2023. március 23-án kiadta a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pozitív szakvéleményt </a:t>
            </a:r>
            <a:r>
              <a:rPr lang="hu-HU" altLang="hu-HU" sz="2400" dirty="0">
                <a:latin typeface="Century Gothic" panose="020B0502020202020204" pitchFamily="34" charset="0"/>
              </a:rPr>
              <a:t>a beruházással kapcsolatosan.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hu-HU" altLang="hu-HU" sz="2400" dirty="0">
                <a:latin typeface="Century Gothic" panose="020B0502020202020204" pitchFamily="34" charset="0"/>
              </a:rPr>
              <a:t>2023. május 24-én megtörtént a munkaterület átadása a nyertes </a:t>
            </a:r>
            <a:r>
              <a:rPr lang="hu-HU" altLang="hu-HU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kivitelezőnek</a:t>
            </a:r>
            <a:r>
              <a:rPr lang="hu-HU" altLang="hu-HU" sz="2400" dirty="0"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hu-HU" altLang="hu-HU" sz="2400" dirty="0"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381" y="274637"/>
            <a:ext cx="1080569" cy="10790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277600" y="637222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9 / 15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4EC783B3-CFBF-41CE-8BDE-38B8BF46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0"/>
    </mc:Choice>
    <mc:Fallback xmlns="">
      <p:transition spd="slow" advTm="5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84718</TotalTime>
  <Words>994</Words>
  <Application>Microsoft Office PowerPoint</Application>
  <PresentationFormat>Szélesvásznú</PresentationFormat>
  <Paragraphs>96</Paragraphs>
  <Slides>15</Slides>
  <Notes>2</Notes>
  <HiddenSlides>0</HiddenSlides>
  <MMClips>15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Bojtárné Dr. Bagi Katalin;Toldy Andrea</dc:creator>
  <cp:lastModifiedBy>Dr. Toldy Andrea</cp:lastModifiedBy>
  <cp:revision>563</cp:revision>
  <dcterms:created xsi:type="dcterms:W3CDTF">2021-07-25T13:08:00Z</dcterms:created>
  <dcterms:modified xsi:type="dcterms:W3CDTF">2024-06-30T17:29:28Z</dcterms:modified>
</cp:coreProperties>
</file>